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482"/>
        <p:guide pos="24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85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68372C4-2749-46F5-A082-10657467D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2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72E25AE-7BE6-49D0-BDEF-32EA38243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426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Colour"/>
          <p:cNvSpPr>
            <a:spLocks noChangeArrowheads="1"/>
          </p:cNvSpPr>
          <p:nvPr/>
        </p:nvSpPr>
        <p:spPr bwMode="auto">
          <a:xfrm>
            <a:off x="0" y="0"/>
            <a:ext cx="9144000" cy="1800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34925"/>
            <a:ext cx="3740150" cy="1023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3079" name="Title Placeholder"/>
          <p:cNvSpPr>
            <a:spLocks noGrp="1" noChangeArrowheads="1"/>
          </p:cNvSpPr>
          <p:nvPr>
            <p:ph type="ctrTitle" sz="quarter"/>
          </p:nvPr>
        </p:nvSpPr>
        <p:spPr>
          <a:xfrm>
            <a:off x="360363" y="2160588"/>
            <a:ext cx="8423275" cy="43370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pyright"/>
          <p:cNvSpPr txBox="1">
            <a:spLocks noChangeArrowheads="1"/>
          </p:cNvSpPr>
          <p:nvPr userDrawn="1"/>
        </p:nvSpPr>
        <p:spPr bwMode="auto">
          <a:xfrm>
            <a:off x="285720" y="6572272"/>
            <a:ext cx="338714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000" smtClean="0">
                <a:solidFill>
                  <a:srgbClr val="777777"/>
                </a:solidFill>
                <a:latin typeface="Arial"/>
              </a:rPr>
              <a:t>© 2011 Grant Thornton International Ltd. All rights reserved.</a:t>
            </a:r>
            <a:endParaRPr lang="en-GB" sz="1000" dirty="0">
              <a:solidFill>
                <a:srgbClr val="777777"/>
              </a:solidFill>
              <a:latin typeface="Arial"/>
            </a:endParaRPr>
          </a:p>
        </p:txBody>
      </p:sp>
      <p:sp>
        <p:nvSpPr>
          <p:cNvPr id="2" name="FilePathFooter"/>
          <p:cNvSpPr>
            <a:spLocks noGrp="1"/>
          </p:cNvSpPr>
          <p:nvPr>
            <p:ph type="ftr" sz="quarter" idx="10"/>
          </p:nvPr>
        </p:nvSpPr>
        <p:spPr>
          <a:xfrm>
            <a:off x="360045" y="5957888"/>
            <a:ext cx="2895600" cy="365125"/>
          </a:xfrm>
        </p:spPr>
        <p:txBody>
          <a:bodyPr wrap="none" lIns="0" tIns="0" rIns="0" bIns="0"/>
          <a:lstStyle>
            <a:lvl1pPr algn="l">
              <a:defRPr sz="1000">
                <a:solidFill>
                  <a:srgbClr val="777777"/>
                </a:solidFill>
                <a:latin typeface="Arial"/>
              </a:defRPr>
            </a:lvl1pPr>
          </a:lstStyle>
          <a:p>
            <a:r>
              <a:rPr lang="en-GB" smtClean="0"/>
              <a:t>Presentation1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8613" y="360363"/>
            <a:ext cx="2105025" cy="6137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363" y="360363"/>
            <a:ext cx="6165850" cy="6137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363" y="2160588"/>
            <a:ext cx="4135437" cy="43370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60588"/>
            <a:ext cx="4135438" cy="43370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Body Colour"/>
          <p:cNvSpPr>
            <a:spLocks noChangeArrowheads="1"/>
          </p:cNvSpPr>
          <p:nvPr/>
        </p:nvSpPr>
        <p:spPr bwMode="auto">
          <a:xfrm>
            <a:off x="0" y="1800225"/>
            <a:ext cx="9144000" cy="5057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1034" name="Title Colour"/>
          <p:cNvSpPr>
            <a:spLocks noChangeArrowheads="1"/>
          </p:cNvSpPr>
          <p:nvPr/>
        </p:nvSpPr>
        <p:spPr bwMode="auto">
          <a:xfrm>
            <a:off x="0" y="0"/>
            <a:ext cx="9144000" cy="1800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8" name="Title Placeholder"/>
          <p:cNvSpPr>
            <a:spLocks noGrp="1" noChangeArrowheads="1"/>
          </p:cNvSpPr>
          <p:nvPr>
            <p:ph type="title"/>
          </p:nvPr>
        </p:nvSpPr>
        <p:spPr bwMode="auto">
          <a:xfrm>
            <a:off x="360363" y="360363"/>
            <a:ext cx="842327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363" y="2160588"/>
            <a:ext cx="8423275" cy="419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3" name="GTLog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4763" y="6419874"/>
            <a:ext cx="9153526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pyright"/>
          <p:cNvSpPr txBox="1">
            <a:spLocks noChangeArrowheads="1"/>
          </p:cNvSpPr>
          <p:nvPr/>
        </p:nvSpPr>
        <p:spPr bwMode="auto">
          <a:xfrm>
            <a:off x="285720" y="6572272"/>
            <a:ext cx="338714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GB" sz="1000" smtClean="0">
                <a:solidFill>
                  <a:srgbClr val="777777"/>
                </a:solidFill>
                <a:latin typeface="Arial"/>
              </a:rPr>
              <a:t>© 2011 Grant Thornton International Ltd. All rights reserved.</a:t>
            </a:r>
            <a:endParaRPr lang="en-GB" sz="1000" dirty="0">
              <a:solidFill>
                <a:srgbClr val="777777"/>
              </a:solidFill>
              <a:latin typeface="Arial"/>
            </a:endParaRPr>
          </a:p>
        </p:txBody>
      </p:sp>
      <p:sp>
        <p:nvSpPr>
          <p:cNvPr id="2" name="FilePathFooter"/>
          <p:cNvSpPr>
            <a:spLocks noGrp="1"/>
          </p:cNvSpPr>
          <p:nvPr>
            <p:ph type="ftr" sz="quarter" idx="3"/>
          </p:nvPr>
        </p:nvSpPr>
        <p:spPr>
          <a:xfrm>
            <a:off x="360045" y="5957888"/>
            <a:ext cx="2895600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rgbClr val="777777"/>
                </a:solidFill>
                <a:latin typeface="Arial"/>
              </a:defRPr>
            </a:lvl1pPr>
          </a:lstStyle>
          <a:p>
            <a:r>
              <a:rPr lang="en-GB" smtClean="0"/>
              <a:t>Presentation1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file://localhost/Users/claireimac/Desktop/16173%20GTI%20IBR%20Global%20overview%202011/thorntonlayeredC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GTIMarketing@gtinet.org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4" Type="http://schemas.openxmlformats.org/officeDocument/2006/relationships/image" Target="file://localhost/Users/claireimac/Desktop/PPoint%20graphics%20images/PPoint%20graphics-1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Relationship Id="rId4" Type="http://schemas.openxmlformats.org/officeDocument/2006/relationships/image" Target="file://localhost/Users/claireimac/Desktop/PPoint%20graphics%20images/PPoint%20graphics-2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Relationship Id="rId4" Type="http://schemas.openxmlformats.org/officeDocument/2006/relationships/image" Target="file://localhost/Users/claireimac/Desktop/PPoint%20graphics%20images/PPoint%20graphics-3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5.xml"/><Relationship Id="rId4" Type="http://schemas.openxmlformats.org/officeDocument/2006/relationships/image" Target="file://localhost/Users/claireimac/Desktop/PPoint%20graphics%20images/PPoint%20graphics-4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6.xml"/><Relationship Id="rId4" Type="http://schemas.openxmlformats.org/officeDocument/2006/relationships/image" Target="file://localhost/Users/claireimac/Desktop/PPoint%20graphics%20images/PPoint%20graphics-5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8.xml"/><Relationship Id="rId4" Type="http://schemas.openxmlformats.org/officeDocument/2006/relationships/image" Target="file://localhost/Users/claireimac/Desktop/PPoint%20graphics%20images/PPoint%20graphics-7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9.xml"/><Relationship Id="rId4" Type="http://schemas.openxmlformats.org/officeDocument/2006/relationships/image" Target="file://localhost/Users/claireimac/Desktop/16173%20GTI%20IBR%20Global%20overview%202011/IBR%20women%20infographic%20201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horntonlayeredC.jpg" descr="/Users/claireimac/Desktop/16173 GTI IBR Global overview 2011/thorntonlayeredC.jpg"/>
          <p:cNvPicPr>
            <a:picLocks noChangeAspect="1"/>
          </p:cNvPicPr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" t="22527" r="26631" b="24214"/>
          <a:stretch/>
        </p:blipFill>
        <p:spPr>
          <a:xfrm>
            <a:off x="0" y="3534613"/>
            <a:ext cx="9144000" cy="3278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360362" y="1628800"/>
            <a:ext cx="8423275" cy="482453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3200" dirty="0" smtClean="0">
                <a:solidFill>
                  <a:schemeClr val="accent1"/>
                </a:solidFill>
              </a:rPr>
              <a:t>The global economy in 2012: </a:t>
            </a:r>
            <a:br>
              <a:rPr lang="en-GB" sz="3200" dirty="0" smtClean="0">
                <a:solidFill>
                  <a:schemeClr val="accent1"/>
                </a:solidFill>
              </a:rPr>
            </a:br>
            <a:r>
              <a:rPr lang="en-GB" sz="3200" dirty="0" smtClean="0">
                <a:solidFill>
                  <a:schemeClr val="accent1"/>
                </a:solidFill>
              </a:rPr>
              <a:t>a rocky road to recovery</a:t>
            </a:r>
            <a:br>
              <a:rPr lang="en-GB" sz="3200" dirty="0" smtClean="0">
                <a:solidFill>
                  <a:schemeClr val="accent1"/>
                </a:solidFill>
              </a:rPr>
            </a:br>
            <a:r>
              <a:rPr lang="en-GB" sz="3200" dirty="0" smtClean="0">
                <a:solidFill>
                  <a:schemeClr val="accent1"/>
                </a:solidFill>
              </a:rPr>
              <a:t/>
            </a:r>
            <a:br>
              <a:rPr lang="en-GB" sz="3200" dirty="0" smtClean="0">
                <a:solidFill>
                  <a:schemeClr val="accent1"/>
                </a:solidFill>
              </a:rPr>
            </a:br>
            <a:r>
              <a:rPr lang="en-GB" sz="2400" dirty="0" smtClean="0">
                <a:solidFill>
                  <a:schemeClr val="accent1"/>
                </a:solidFill>
              </a:rPr>
              <a:t>Grant </a:t>
            </a:r>
            <a:r>
              <a:rPr lang="en-GB" sz="2400" dirty="0">
                <a:solidFill>
                  <a:schemeClr val="accent1"/>
                </a:solidFill>
              </a:rPr>
              <a:t>Thornton International Business Report</a:t>
            </a:r>
            <a:r>
              <a:rPr lang="en-GB" sz="4000" dirty="0" smtClean="0">
                <a:solidFill>
                  <a:schemeClr val="accent2"/>
                </a:solidFill>
              </a:rPr>
              <a:t/>
            </a:r>
            <a:br>
              <a:rPr lang="en-GB" sz="4000" dirty="0" smtClean="0">
                <a:solidFill>
                  <a:schemeClr val="accent2"/>
                </a:solidFill>
              </a:rPr>
            </a:br>
            <a:r>
              <a:rPr lang="en-GB" sz="4000" dirty="0" smtClean="0">
                <a:solidFill>
                  <a:schemeClr val="accent2"/>
                </a:solidFill>
              </a:rPr>
              <a:t>					</a:t>
            </a:r>
            <a:r>
              <a:rPr lang="en-GB" sz="4000" dirty="0">
                <a:solidFill>
                  <a:schemeClr val="accent2"/>
                </a:solidFill>
              </a:rPr>
              <a:t/>
            </a:r>
            <a:br>
              <a:rPr lang="en-GB" sz="4000" dirty="0">
                <a:solidFill>
                  <a:schemeClr val="accent2"/>
                </a:solidFill>
              </a:rPr>
            </a:br>
            <a:r>
              <a:rPr lang="en-GB" sz="4000" dirty="0" smtClean="0">
                <a:solidFill>
                  <a:schemeClr val="accent2"/>
                </a:solidFill>
              </a:rPr>
              <a:t/>
            </a:r>
            <a:br>
              <a:rPr lang="en-GB" sz="4000" dirty="0" smtClean="0">
                <a:solidFill>
                  <a:schemeClr val="accent2"/>
                </a:solidFill>
              </a:rPr>
            </a:br>
            <a:r>
              <a:rPr lang="en-GB" sz="4000" dirty="0">
                <a:solidFill>
                  <a:schemeClr val="accent2"/>
                </a:solidFill>
              </a:rPr>
              <a:t/>
            </a:r>
            <a:br>
              <a:rPr lang="en-GB" sz="4000" dirty="0">
                <a:solidFill>
                  <a:schemeClr val="accent2"/>
                </a:solidFill>
              </a:rPr>
            </a:br>
            <a:r>
              <a:rPr lang="en-GB" sz="1200" dirty="0" smtClean="0">
                <a:solidFill>
                  <a:schemeClr val="accent2"/>
                </a:solidFill>
              </a:rPr>
              <a:t/>
            </a:r>
            <a:br>
              <a:rPr lang="en-GB" sz="1200" dirty="0" smtClean="0">
                <a:solidFill>
                  <a:schemeClr val="accent2"/>
                </a:solidFill>
              </a:rPr>
            </a:br>
            <a:r>
              <a:rPr lang="en-GB" sz="1200" dirty="0" smtClean="0">
                <a:solidFill>
                  <a:schemeClr val="accent2"/>
                </a:solidFill>
              </a:rPr>
              <a:t/>
            </a:r>
            <a:br>
              <a:rPr lang="en-GB" sz="1200" dirty="0" smtClean="0">
                <a:solidFill>
                  <a:schemeClr val="accent2"/>
                </a:solidFill>
              </a:rPr>
            </a:br>
            <a:r>
              <a:rPr lang="en-GB" sz="1200" dirty="0">
                <a:solidFill>
                  <a:schemeClr val="accent2"/>
                </a:solidFill>
              </a:rPr>
              <a:t/>
            </a:r>
            <a:br>
              <a:rPr lang="en-GB" sz="1200" dirty="0">
                <a:solidFill>
                  <a:schemeClr val="accent2"/>
                </a:solidFill>
              </a:rPr>
            </a:br>
            <a:r>
              <a:rPr lang="en-GB" sz="1200" dirty="0" smtClean="0">
                <a:solidFill>
                  <a:schemeClr val="accent2"/>
                </a:solidFill>
              </a:rPr>
              <a:t/>
            </a:r>
            <a:br>
              <a:rPr lang="en-GB" sz="1200" dirty="0" smtClean="0">
                <a:solidFill>
                  <a:schemeClr val="accent2"/>
                </a:solidFill>
              </a:rPr>
            </a:br>
            <a:r>
              <a:rPr lang="en-GB" sz="1200" dirty="0">
                <a:solidFill>
                  <a:schemeClr val="accent2"/>
                </a:solidFill>
              </a:rPr>
              <a:t/>
            </a:r>
            <a:br>
              <a:rPr lang="en-GB" sz="1200" dirty="0">
                <a:solidFill>
                  <a:schemeClr val="accent2"/>
                </a:solidFill>
              </a:rPr>
            </a:br>
            <a:r>
              <a:rPr lang="en-GB" sz="1200" dirty="0" smtClean="0">
                <a:solidFill>
                  <a:schemeClr val="accent2"/>
                </a:solidFill>
              </a:rPr>
              <a:t/>
            </a:r>
            <a:br>
              <a:rPr lang="en-GB" sz="1200" dirty="0" smtClean="0">
                <a:solidFill>
                  <a:schemeClr val="accent2"/>
                </a:solidFill>
              </a:rPr>
            </a:br>
            <a:r>
              <a:rPr lang="en-GB" sz="1200" dirty="0" smtClean="0">
                <a:solidFill>
                  <a:schemeClr val="accent2"/>
                </a:solidFill>
              </a:rPr>
              <a:t/>
            </a:r>
            <a:br>
              <a:rPr lang="en-GB" sz="1200" dirty="0" smtClean="0">
                <a:solidFill>
                  <a:schemeClr val="accent2"/>
                </a:solidFill>
              </a:rPr>
            </a:br>
            <a:endParaRPr lang="en-GB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85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GB" dirty="0" smtClean="0"/>
              <a:t>he full report is available on the </a:t>
            </a:r>
            <a:r>
              <a:rPr lang="en-GB" dirty="0" err="1" smtClean="0"/>
              <a:t>IBR</a:t>
            </a:r>
            <a:r>
              <a:rPr lang="en-GB" dirty="0" smtClean="0"/>
              <a:t> website</a:t>
            </a:r>
          </a:p>
          <a:p>
            <a:pPr lvl="1"/>
            <a:r>
              <a:rPr lang="en-GB" dirty="0" smtClean="0"/>
              <a:t>internationalbusinessreport.com/reports/2011</a:t>
            </a:r>
          </a:p>
          <a:p>
            <a:endParaRPr lang="en-GB" dirty="0" smtClean="0"/>
          </a:p>
          <a:p>
            <a:r>
              <a:rPr lang="en-GB" dirty="0" smtClean="0"/>
              <a:t>for more information about </a:t>
            </a:r>
            <a:r>
              <a:rPr lang="en-GB" dirty="0" err="1" smtClean="0"/>
              <a:t>IBR</a:t>
            </a:r>
            <a:r>
              <a:rPr lang="en-GB" dirty="0" smtClean="0"/>
              <a:t> please contact Dominic King at </a:t>
            </a:r>
            <a:r>
              <a:rPr lang="en-GB" dirty="0" smtClean="0">
                <a:hlinkClick r:id="rId3"/>
              </a:rPr>
              <a:t>GTIMarketing@gtinet.org</a:t>
            </a:r>
            <a:r>
              <a:rPr lang="en-GB" dirty="0" smtClean="0"/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66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Point graphics-1.jpg" descr="/Users/claireimac/Desktop/PPoint graphics images/PPoint graphics-1.jpg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137" y="2132856"/>
            <a:ext cx="4322570" cy="43203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year ahead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0363" y="2160588"/>
            <a:ext cx="3779589" cy="4337050"/>
          </a:xfrm>
        </p:spPr>
        <p:txBody>
          <a:bodyPr/>
          <a:lstStyle/>
          <a:p>
            <a:r>
              <a:rPr lang="en-GB" dirty="0" smtClean="0"/>
              <a:t>recovery from financial crisis remains uncertain</a:t>
            </a:r>
          </a:p>
          <a:p>
            <a:r>
              <a:rPr lang="en-GB" dirty="0" smtClean="0"/>
              <a:t>growth prospects in mature markets look weak</a:t>
            </a:r>
          </a:p>
          <a:p>
            <a:r>
              <a:rPr lang="en-GB" dirty="0" smtClean="0"/>
              <a:t>emerging markets expected to drive the global economy</a:t>
            </a:r>
          </a:p>
          <a:p>
            <a:r>
              <a:rPr lang="en-GB" dirty="0" smtClean="0"/>
              <a:t>shift in economic power from 'west to east' is speeding up.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237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Business confidence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0363" y="1988840"/>
            <a:ext cx="8532117" cy="792088"/>
          </a:xfrm>
        </p:spPr>
        <p:txBody>
          <a:bodyPr/>
          <a:lstStyle/>
          <a:p>
            <a:r>
              <a:rPr lang="en-GB" dirty="0" smtClean="0"/>
              <a:t>business confidence for the year ahead strong at the start of 2011, led by buoyant Latin America</a:t>
            </a:r>
          </a:p>
        </p:txBody>
      </p:sp>
      <p:pic>
        <p:nvPicPr>
          <p:cNvPr id="7" name="PPoint graphics-2.jpg" descr="/Users/claireimac/Desktop/PPoint graphics images/PPoint graphics-2.jpg"/>
          <p:cNvPicPr>
            <a:picLocks noGrp="1" noChangeAspect="1"/>
          </p:cNvPicPr>
          <p:nvPr>
            <p:ph sz="half" idx="2"/>
          </p:nvPr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24" b="-1424"/>
          <a:stretch/>
        </p:blipFill>
        <p:spPr>
          <a:xfrm>
            <a:off x="3851920" y="2881254"/>
            <a:ext cx="5091977" cy="3356058"/>
          </a:xfrm>
        </p:spPr>
      </p:pic>
      <p:sp>
        <p:nvSpPr>
          <p:cNvPr id="3" name="TextBox 2"/>
          <p:cNvSpPr txBox="1"/>
          <p:nvPr/>
        </p:nvSpPr>
        <p:spPr>
          <a:xfrm>
            <a:off x="251520" y="2780928"/>
            <a:ext cx="352839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400" dirty="0" smtClean="0"/>
              <a:t>in Q1, mature economies began to catch up but political, economic and natural unrest saw optimism slide in Q2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 smtClean="0"/>
              <a:t>by </a:t>
            </a:r>
            <a:r>
              <a:rPr lang="en-GB" sz="2400" dirty="0"/>
              <a:t>Q3 optimism had fallen to </a:t>
            </a:r>
            <a:r>
              <a:rPr lang="en-GB" sz="2400" dirty="0" smtClean="0"/>
              <a:t>net </a:t>
            </a:r>
            <a:r>
              <a:rPr lang="en-GB" sz="2400" dirty="0"/>
              <a:t>3% - its lowest since </a:t>
            </a:r>
            <a:r>
              <a:rPr lang="en-GB" sz="2400" dirty="0" smtClean="0"/>
              <a:t>2009.</a:t>
            </a:r>
            <a:endParaRPr lang="en-GB" sz="2400" dirty="0"/>
          </a:p>
          <a:p>
            <a:pPr marL="457200" indent="-457200">
              <a:buFont typeface="Arial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947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Business operations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4555" y="2132856"/>
            <a:ext cx="3847405" cy="4337050"/>
          </a:xfrm>
        </p:spPr>
        <p:txBody>
          <a:bodyPr/>
          <a:lstStyle/>
          <a:p>
            <a:r>
              <a:rPr lang="en-GB" dirty="0" smtClean="0"/>
              <a:t>expectations for revenues and profits rebounded strongly from 2010</a:t>
            </a:r>
          </a:p>
          <a:p>
            <a:r>
              <a:rPr lang="en-GB" dirty="0" smtClean="0"/>
              <a:t>but expectations</a:t>
            </a:r>
            <a:r>
              <a:rPr lang="en-GB" dirty="0"/>
              <a:t> fell</a:t>
            </a:r>
            <a:r>
              <a:rPr lang="en-GB" dirty="0" smtClean="0"/>
              <a:t> in Q3, with more businesses citing a shortage of orders/ reduced demand</a:t>
            </a:r>
          </a:p>
          <a:p>
            <a:r>
              <a:rPr lang="en-GB" dirty="0" smtClean="0"/>
              <a:t>bureaucracy an increasing constraint in emerging markets.</a:t>
            </a:r>
            <a:endParaRPr lang="en-GB" dirty="0"/>
          </a:p>
        </p:txBody>
      </p:sp>
      <p:pic>
        <p:nvPicPr>
          <p:cNvPr id="3" name="PPoint graphics-3.jpg" descr="/Users/claireimac/Desktop/PPoint graphics images/PPoint graphics-3.jpg"/>
          <p:cNvPicPr>
            <a:picLocks noGrp="1" noChangeAspect="1"/>
          </p:cNvPicPr>
          <p:nvPr>
            <p:ph sz="half" idx="2"/>
          </p:nvPr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" t="-1565" r="236" b="-21528"/>
          <a:stretch/>
        </p:blipFill>
        <p:spPr>
          <a:xfrm>
            <a:off x="4139952" y="2182171"/>
            <a:ext cx="4896544" cy="5135261"/>
          </a:xfrm>
        </p:spPr>
      </p:pic>
    </p:spTree>
    <p:extLst>
      <p:ext uri="{BB962C8B-B14F-4D97-AF65-F5344CB8AC3E}">
        <p14:creationId xmlns:p14="http://schemas.microsoft.com/office/powerpoint/2010/main" val="493947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Investment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4555" y="2060848"/>
            <a:ext cx="4135437" cy="4337050"/>
          </a:xfrm>
        </p:spPr>
        <p:txBody>
          <a:bodyPr/>
          <a:lstStyle/>
          <a:p>
            <a:r>
              <a:rPr lang="en-GB" dirty="0" smtClean="0"/>
              <a:t>expectations for investment in plant &amp; machinery and buildings rose, but fell for R&amp;D</a:t>
            </a:r>
          </a:p>
          <a:p>
            <a:r>
              <a:rPr lang="en-GB" dirty="0" smtClean="0"/>
              <a:t>plans for investment in emerging markets remain robust</a:t>
            </a:r>
          </a:p>
          <a:p>
            <a:r>
              <a:rPr lang="en-GB" dirty="0" smtClean="0"/>
              <a:t>inadequate </a:t>
            </a:r>
            <a:r>
              <a:rPr lang="en-GB" dirty="0" err="1" smtClean="0"/>
              <a:t>ICT</a:t>
            </a:r>
            <a:r>
              <a:rPr lang="en-GB" dirty="0" smtClean="0"/>
              <a:t> and transport infrastructure holding businesses in emerging markets back.</a:t>
            </a:r>
            <a:endParaRPr lang="en-GB" dirty="0"/>
          </a:p>
        </p:txBody>
      </p:sp>
      <p:pic>
        <p:nvPicPr>
          <p:cNvPr id="3" name="PPoint graphics-4.jpg" descr="/Users/claireimac/Desktop/PPoint graphics images/PPoint graphics-4.jpg"/>
          <p:cNvPicPr>
            <a:picLocks noGrp="1" noChangeAspect="1"/>
          </p:cNvPicPr>
          <p:nvPr>
            <p:ph sz="half" idx="2"/>
          </p:nvPr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" t="-235" r="-5259" b="235"/>
          <a:stretch/>
        </p:blipFill>
        <p:spPr>
          <a:xfrm>
            <a:off x="4648200" y="2060848"/>
            <a:ext cx="4189828" cy="4394091"/>
          </a:xfrm>
        </p:spPr>
      </p:pic>
    </p:spTree>
    <p:extLst>
      <p:ext uri="{BB962C8B-B14F-4D97-AF65-F5344CB8AC3E}">
        <p14:creationId xmlns:p14="http://schemas.microsoft.com/office/powerpoint/2010/main" val="5228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Inflation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4555" y="1916832"/>
            <a:ext cx="4135437" cy="4608512"/>
          </a:xfrm>
        </p:spPr>
        <p:txBody>
          <a:bodyPr/>
          <a:lstStyle/>
          <a:p>
            <a:r>
              <a:rPr lang="en-GB" dirty="0" smtClean="0"/>
              <a:t>loose monetary policy and high commodity prices increasing inflationary pressures</a:t>
            </a:r>
          </a:p>
          <a:p>
            <a:r>
              <a:rPr lang="en-GB" dirty="0" smtClean="0"/>
              <a:t>percentage of businesses expecting to raise prices over next 12 months has risen</a:t>
            </a:r>
          </a:p>
          <a:p>
            <a:r>
              <a:rPr lang="en-GB" dirty="0" smtClean="0"/>
              <a:t>improved salary expectations, although few businesses expect to offer above inflation increases.</a:t>
            </a:r>
            <a:endParaRPr lang="en-GB" dirty="0"/>
          </a:p>
        </p:txBody>
      </p:sp>
      <p:pic>
        <p:nvPicPr>
          <p:cNvPr id="3" name="PPoint graphics-5.jpg" descr="/Users/claireimac/Desktop/PPoint graphics images/PPoint graphics-5.jpg"/>
          <p:cNvPicPr>
            <a:picLocks noGrp="1" noChangeAspect="1"/>
          </p:cNvPicPr>
          <p:nvPr>
            <p:ph sz="half" idx="2"/>
          </p:nvPr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8" t="-1241" r="238" b="-23103"/>
          <a:stretch/>
        </p:blipFill>
        <p:spPr>
          <a:xfrm>
            <a:off x="4499992" y="1988840"/>
            <a:ext cx="4536504" cy="4757634"/>
          </a:xfrm>
        </p:spPr>
      </p:pic>
    </p:spTree>
    <p:extLst>
      <p:ext uri="{BB962C8B-B14F-4D97-AF65-F5344CB8AC3E}">
        <p14:creationId xmlns:p14="http://schemas.microsoft.com/office/powerpoint/2010/main" val="5228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Employment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0364" y="2160588"/>
            <a:ext cx="3892314" cy="4337050"/>
          </a:xfrm>
        </p:spPr>
        <p:txBody>
          <a:bodyPr/>
          <a:lstStyle/>
          <a:p>
            <a:r>
              <a:rPr lang="en-GB" dirty="0" smtClean="0"/>
              <a:t>hiring expectations improved from 2010, particularly in emerging markets</a:t>
            </a:r>
          </a:p>
          <a:p>
            <a:r>
              <a:rPr lang="en-GB" dirty="0" smtClean="0"/>
              <a:t>Q3 results point to a tightening in labour markets</a:t>
            </a:r>
          </a:p>
          <a:p>
            <a:r>
              <a:rPr lang="en-GB" dirty="0" smtClean="0"/>
              <a:t>lack </a:t>
            </a:r>
            <a:r>
              <a:rPr lang="en-GB" dirty="0"/>
              <a:t>of skilled </a:t>
            </a:r>
            <a:r>
              <a:rPr lang="en-GB" dirty="0" smtClean="0"/>
              <a:t>workers dampening business growth prospects in emerging markets.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677" y="2132856"/>
            <a:ext cx="4897662" cy="41764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4230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Access to finance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0363" y="1988840"/>
            <a:ext cx="8460109" cy="2204516"/>
          </a:xfrm>
        </p:spPr>
        <p:txBody>
          <a:bodyPr/>
          <a:lstStyle/>
          <a:p>
            <a:r>
              <a:rPr lang="en-GB" dirty="0" smtClean="0"/>
              <a:t>financial constraints fell, following a sharp dip in 2010</a:t>
            </a:r>
          </a:p>
          <a:p>
            <a:r>
              <a:rPr lang="en-GB" dirty="0" smtClean="0"/>
              <a:t>financing businesses less of an issue in mature markets, excluding troubled </a:t>
            </a:r>
            <a:r>
              <a:rPr lang="en-GB" dirty="0" err="1" smtClean="0"/>
              <a:t>eurozone</a:t>
            </a:r>
            <a:endParaRPr lang="en-GB" dirty="0" smtClean="0"/>
          </a:p>
          <a:p>
            <a:r>
              <a:rPr lang="en-GB" dirty="0" smtClean="0"/>
              <a:t>lender support generally strong, with three-quarters of businesses citing lenders as supportive.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3" name="PPoint graphics-7.jpg" descr="/Users/claireimac/Desktop/PPoint graphics images/PPoint graphics-7.jpg"/>
          <p:cNvPicPr>
            <a:picLocks noGrp="1" noChangeAspect="1"/>
          </p:cNvPicPr>
          <p:nvPr>
            <p:ph sz="half" idx="2"/>
          </p:nvPr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6" b="-227446"/>
          <a:stretch/>
        </p:blipFill>
        <p:spPr>
          <a:xfrm>
            <a:off x="827584" y="4007029"/>
            <a:ext cx="7344816" cy="7702891"/>
          </a:xfrm>
        </p:spPr>
      </p:pic>
    </p:spTree>
    <p:extLst>
      <p:ext uri="{BB962C8B-B14F-4D97-AF65-F5344CB8AC3E}">
        <p14:creationId xmlns:p14="http://schemas.microsoft.com/office/powerpoint/2010/main" val="4210254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Topical issues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0363" y="2160588"/>
            <a:ext cx="8388101" cy="4337050"/>
          </a:xfrm>
        </p:spPr>
        <p:txBody>
          <a:bodyPr/>
          <a:lstStyle/>
          <a:p>
            <a:r>
              <a:rPr lang="en-GB" dirty="0" smtClean="0"/>
              <a:t>the full report also contains stories on:</a:t>
            </a:r>
          </a:p>
          <a:p>
            <a:pPr lvl="1"/>
            <a:r>
              <a:rPr lang="en-GB" dirty="0" smtClean="0"/>
              <a:t>women in business</a:t>
            </a:r>
          </a:p>
          <a:p>
            <a:pPr lvl="1"/>
            <a:r>
              <a:rPr lang="en-GB" dirty="0" smtClean="0"/>
              <a:t>corporate social responsibility</a:t>
            </a:r>
          </a:p>
          <a:p>
            <a:pPr lvl="1"/>
            <a:r>
              <a:rPr lang="en-GB" dirty="0" smtClean="0"/>
              <a:t>Arab Spring</a:t>
            </a:r>
          </a:p>
          <a:p>
            <a:pPr lvl="1"/>
            <a:r>
              <a:rPr lang="en-GB" dirty="0" smtClean="0"/>
              <a:t>renewable energy</a:t>
            </a:r>
          </a:p>
          <a:p>
            <a:pPr lvl="1"/>
            <a:r>
              <a:rPr lang="en-GB" dirty="0" smtClean="0"/>
              <a:t>lease accounting</a:t>
            </a:r>
          </a:p>
          <a:p>
            <a:pPr lvl="1"/>
            <a:r>
              <a:rPr lang="en-GB" dirty="0" smtClean="0"/>
              <a:t>social media.</a:t>
            </a:r>
          </a:p>
        </p:txBody>
      </p:sp>
      <p:pic>
        <p:nvPicPr>
          <p:cNvPr id="5" name="IBR women infographic 2011.jpg" descr="/Users/claireimac/Desktop/16173 GTI IBR Global overview 2011/IBR women infographic 2011.jpg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40968"/>
            <a:ext cx="4526136" cy="311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59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0099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000000"/>
    </a:dk2>
    <a:lt2>
      <a:srgbClr val="0099FF"/>
    </a:lt2>
    <a:accent1>
      <a:srgbClr val="0046AD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0046AD"/>
    </a:lt1>
    <a:dk2>
      <a:srgbClr val="FFFFFF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0046AD"/>
    </a:lt1>
    <a:dk2>
      <a:srgbClr val="FFFFFF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0046AD"/>
    </a:lt1>
    <a:dk2>
      <a:srgbClr val="FFFFFF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0046AD"/>
    </a:lt1>
    <a:dk2>
      <a:srgbClr val="FFFFFF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0046AD"/>
    </a:lt1>
    <a:dk2>
      <a:srgbClr val="FFFFFF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0046AD"/>
    </a:lt1>
    <a:dk2>
      <a:srgbClr val="FFFFFF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0046AD"/>
    </a:lt1>
    <a:dk2>
      <a:srgbClr val="FFFFFF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0046AD"/>
    </a:lt1>
    <a:dk2>
      <a:srgbClr val="FFFFFF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0046AD"/>
    </a:lt1>
    <a:dk2>
      <a:srgbClr val="FFFFFF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539</TotalTime>
  <Words>329</Words>
  <Application>Microsoft Office PowerPoint</Application>
  <PresentationFormat>On-screen Show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Blank</vt:lpstr>
      <vt:lpstr>The global economy in 2012:  a rocky road to recovery  Grant Thornton International Business Report                </vt:lpstr>
      <vt:lpstr>The year ahead</vt:lpstr>
      <vt:lpstr>Business confidence</vt:lpstr>
      <vt:lpstr>Business operations</vt:lpstr>
      <vt:lpstr>Investment</vt:lpstr>
      <vt:lpstr>Inflation</vt:lpstr>
      <vt:lpstr>Employment</vt:lpstr>
      <vt:lpstr>Access to finance</vt:lpstr>
      <vt:lpstr>Topical issues</vt:lpstr>
      <vt:lpstr>More information</vt:lpstr>
    </vt:vector>
  </TitlesOfParts>
  <Company>Grant Thornton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global economy in 2012:  a rocky road to recovery     Grant Thornton International Business Report </dc:title>
  <dc:creator>Dominic H King</dc:creator>
  <cp:lastModifiedBy>Dominic H King</cp:lastModifiedBy>
  <cp:revision>30</cp:revision>
  <dcterms:created xsi:type="dcterms:W3CDTF">2011-11-10T14:02:46Z</dcterms:created>
  <dcterms:modified xsi:type="dcterms:W3CDTF">2011-11-29T17:26:03Z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T Templates Version">
    <vt:lpwstr>1.0</vt:lpwstr>
  </property>
</Properties>
</file>